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88" r:id="rId4"/>
    <p:sldId id="257" r:id="rId5"/>
    <p:sldId id="264" r:id="rId6"/>
    <p:sldId id="258" r:id="rId7"/>
    <p:sldId id="267" r:id="rId8"/>
    <p:sldId id="265" r:id="rId9"/>
    <p:sldId id="291" r:id="rId10"/>
    <p:sldId id="292" r:id="rId11"/>
    <p:sldId id="266" r:id="rId12"/>
    <p:sldId id="294" r:id="rId13"/>
    <p:sldId id="268" r:id="rId14"/>
    <p:sldId id="293" r:id="rId15"/>
    <p:sldId id="269" r:id="rId16"/>
    <p:sldId id="289" r:id="rId17"/>
    <p:sldId id="295" r:id="rId18"/>
    <p:sldId id="260" r:id="rId19"/>
    <p:sldId id="261" r:id="rId20"/>
    <p:sldId id="262" r:id="rId21"/>
    <p:sldId id="263" r:id="rId22"/>
    <p:sldId id="274" r:id="rId23"/>
    <p:sldId id="273" r:id="rId24"/>
    <p:sldId id="275" r:id="rId25"/>
    <p:sldId id="299" r:id="rId26"/>
    <p:sldId id="290" r:id="rId27"/>
    <p:sldId id="300" r:id="rId28"/>
    <p:sldId id="270" r:id="rId29"/>
    <p:sldId id="271" r:id="rId30"/>
    <p:sldId id="272" r:id="rId31"/>
    <p:sldId id="277" r:id="rId32"/>
    <p:sldId id="276" r:id="rId33"/>
    <p:sldId id="278" r:id="rId34"/>
    <p:sldId id="259" r:id="rId35"/>
    <p:sldId id="279" r:id="rId36"/>
    <p:sldId id="280" r:id="rId37"/>
    <p:sldId id="281" r:id="rId38"/>
    <p:sldId id="282" r:id="rId39"/>
    <p:sldId id="283" r:id="rId40"/>
    <p:sldId id="298" r:id="rId41"/>
    <p:sldId id="296" r:id="rId42"/>
    <p:sldId id="297" r:id="rId43"/>
    <p:sldId id="286" r:id="rId44"/>
    <p:sldId id="284" r:id="rId45"/>
    <p:sldId id="28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072" y="-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49901"/>
            <a:ext cx="6172200" cy="8763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APEX </a:t>
            </a:r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2015 Summary</a:t>
            </a:r>
            <a:endParaRPr lang="en-US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032501"/>
            <a:ext cx="617220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O’Kelly, Houssam Abbas, Rahul Mangharam</a:t>
            </a:r>
            <a:endParaRPr lang="en-US" sz="16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76" y="4414412"/>
            <a:ext cx="3638024" cy="215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0214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  <p:pic>
        <p:nvPicPr>
          <p:cNvPr id="7" name="Picture 6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68400" y="4367492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16686"/>
              </p:ext>
            </p:extLst>
          </p:nvPr>
        </p:nvGraphicFramePr>
        <p:xfrm>
          <a:off x="76200" y="1551672"/>
          <a:ext cx="4436258" cy="247663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21588"/>
                <a:gridCol w="2086377"/>
                <a:gridCol w="1528293"/>
              </a:tblGrid>
              <a:tr h="160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Symbol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Note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Assignment</a:t>
                      </a:r>
                      <a:endParaRPr lang="en-US" sz="1050" dirty="0"/>
                    </a:p>
                  </a:txBody>
                  <a:tcPr/>
                </a:tc>
              </a:tr>
              <a:tr h="1880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Lane Width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3.7m</a:t>
                      </a:r>
                      <a:endParaRPr lang="en-US" sz="1050" dirty="0"/>
                    </a:p>
                  </a:txBody>
                  <a:tcPr/>
                </a:tc>
              </a:tr>
              <a:tr h="188049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/>
                        <a:t>ε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Threshold</a:t>
                      </a:r>
                      <a:r>
                        <a:rPr lang="en-US" sz="1050" baseline="0" dirty="0" smtClean="0"/>
                        <a:t> of the relative speed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 m/s</a:t>
                      </a:r>
                      <a:endParaRPr lang="en-US" sz="1050" dirty="0"/>
                    </a:p>
                  </a:txBody>
                  <a:tcPr/>
                </a:tc>
              </a:tr>
              <a:tr h="28207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Buffer</a:t>
                      </a:r>
                      <a:endParaRPr lang="en-US" sz="11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Distance from the ahead vehicle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15 m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490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t</a:t>
                      </a:r>
                      <a:r>
                        <a:rPr lang="en-US" sz="900" dirty="0" err="1" smtClean="0"/>
                        <a:t>f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Max </a:t>
                      </a:r>
                      <a:r>
                        <a:rPr lang="en-US" sz="1050" dirty="0" err="1" smtClean="0"/>
                        <a:t>timestep</a:t>
                      </a:r>
                      <a:r>
                        <a:rPr lang="en-US" sz="1050" dirty="0" smtClean="0"/>
                        <a:t> to generate the trajectories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3.0 s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V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Velocity of Ego Vehicle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[10.8, 11.1]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Sx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Position of Ego Vehicle, 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[0.0, 0.5]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Sy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Position of Ego Vehicle, Y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[0.0, 0.5]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4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Φ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Orientation</a:t>
                      </a:r>
                      <a:r>
                        <a:rPr lang="en-US" sz="1100" b="0" baseline="0" dirty="0" smtClean="0"/>
                        <a:t> of Ego Vehicle, rad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[0.0, 0.1]</a:t>
                      </a:r>
                      <a:endParaRPr lang="en-US" sz="11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4986339" y="1551672"/>
            <a:ext cx="3979862" cy="2601228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 smtClean="0"/>
              <a:t>Scenario</a:t>
            </a:r>
          </a:p>
          <a:p>
            <a:pPr lvl="1"/>
            <a:r>
              <a:rPr lang="en-US" sz="1400" dirty="0" smtClean="0"/>
              <a:t>The vehicle ahead suddenly stops during lane </a:t>
            </a:r>
            <a:r>
              <a:rPr lang="en-US" sz="1400" dirty="0" smtClean="0"/>
              <a:t>following</a:t>
            </a:r>
          </a:p>
          <a:p>
            <a:endParaRPr lang="en-US" sz="1600" dirty="0" smtClean="0"/>
          </a:p>
          <a:p>
            <a:r>
              <a:rPr lang="en-US" sz="1600" dirty="0" smtClean="0"/>
              <a:t>Verification Result: </a:t>
            </a:r>
            <a:r>
              <a:rPr lang="en-US" sz="1600" dirty="0" smtClean="0">
                <a:solidFill>
                  <a:srgbClr val="FF0000"/>
                </a:solidFill>
              </a:rPr>
              <a:t>SAT</a:t>
            </a:r>
            <a:r>
              <a:rPr lang="en-US" sz="1600" dirty="0" smtClean="0"/>
              <a:t> (Unsafe)</a:t>
            </a:r>
          </a:p>
          <a:p>
            <a:pPr lvl="1"/>
            <a:r>
              <a:rPr lang="en-US" sz="1400" dirty="0" smtClean="0"/>
              <a:t>(i.e.) the vehicle may crash the ahead vehicle)</a:t>
            </a:r>
          </a:p>
          <a:p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Analysis </a:t>
            </a:r>
            <a:r>
              <a:rPr lang="en-US" sz="1600" dirty="0" smtClean="0"/>
              <a:t>(Based on the counter example)</a:t>
            </a:r>
          </a:p>
          <a:p>
            <a:pPr lvl="1"/>
            <a:r>
              <a:rPr lang="en-US" sz="1400" dirty="0" smtClean="0"/>
              <a:t>Buffer (15m) is too small to change the lane </a:t>
            </a:r>
          </a:p>
          <a:p>
            <a:pPr lvl="1"/>
            <a:r>
              <a:rPr lang="en-US" sz="14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4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400" dirty="0"/>
              <a:t>E</a:t>
            </a:r>
            <a:r>
              <a:rPr lang="en-US" sz="1400" dirty="0" smtClean="0"/>
              <a:t>rror due to poor state estimation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4" name="pure-pursu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1600200"/>
            <a:ext cx="7427913" cy="4525963"/>
          </a:xfrm>
        </p:spPr>
      </p:pic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F1\10?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0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Development of AV model</a:t>
            </a:r>
          </a:p>
          <a:p>
            <a:r>
              <a:rPr lang="en-US" dirty="0" smtClean="0"/>
              <a:t>Development of hybrid systems framework to accommodate AV model</a:t>
            </a:r>
          </a:p>
          <a:p>
            <a:r>
              <a:rPr lang="en-US" dirty="0" smtClean="0"/>
              <a:t>Development of tools to automatically generate model checkable scenarios</a:t>
            </a:r>
          </a:p>
          <a:p>
            <a:r>
              <a:rPr lang="en-US" dirty="0" smtClean="0"/>
              <a:t>Expansion of modeling framework to incorporate more sources of uncertainty</a:t>
            </a:r>
          </a:p>
          <a:p>
            <a:r>
              <a:rPr lang="en-US" dirty="0" smtClean="0"/>
              <a:t>Benchmark creation and uncertainty analysis</a:t>
            </a:r>
          </a:p>
          <a:p>
            <a:r>
              <a:rPr lang="en-US" dirty="0" smtClean="0"/>
              <a:t>Development of framework for scenario creation from Open Street Maps.</a:t>
            </a:r>
          </a:p>
          <a:p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5" name="Picture 4" descr="traj_gen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69" y="2276810"/>
            <a:ext cx="3362731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low level trajectory trackers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formal verification.</a:t>
            </a:r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34" y="4107578"/>
            <a:ext cx="4309163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22" y="4663520"/>
            <a:ext cx="475493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22" y="5307799"/>
            <a:ext cx="978941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29" y="5643492"/>
            <a:ext cx="1874352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29" y="5999090"/>
            <a:ext cx="1806831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092" y="6350456"/>
            <a:ext cx="917871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1988</Words>
  <Application>Microsoft Macintosh PowerPoint</Application>
  <PresentationFormat>On-screen Show (4:3)</PresentationFormat>
  <Paragraphs>256</Paragraphs>
  <Slides>45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APEX 2015 Summary</vt:lpstr>
      <vt:lpstr>Motivation</vt:lpstr>
      <vt:lpstr>PowerPoint Presentation</vt:lpstr>
      <vt:lpstr>PowerPoint Presentation</vt:lpstr>
      <vt:lpstr>Summary of Current Work</vt:lpstr>
      <vt:lpstr>Summary of Current Work</vt:lpstr>
      <vt:lpstr>Modeling Part 1</vt:lpstr>
      <vt:lpstr>Basic Architecture</vt:lpstr>
      <vt:lpstr>Vehicle Model</vt:lpstr>
      <vt:lpstr>Trajectory Generation</vt:lpstr>
      <vt:lpstr>Behavior Controller: Two Representations</vt:lpstr>
      <vt:lpstr>Behavior Controller: Two Representations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Pure Pursuit</vt:lpstr>
      <vt:lpstr>Sources of Non-Determinism</vt:lpstr>
      <vt:lpstr>Differential Inclusions</vt:lpstr>
      <vt:lpstr>Scenario 2</vt:lpstr>
      <vt:lpstr>Simple Lane Change</vt:lpstr>
      <vt:lpstr>Specification</vt:lpstr>
      <vt:lpstr>Variations</vt:lpstr>
      <vt:lpstr>Complexity and Results</vt:lpstr>
      <vt:lpstr>APEX Tool</vt:lpstr>
      <vt:lpstr>Map Manipulation</vt:lpstr>
      <vt:lpstr>Reference Trajectory Generation</vt:lpstr>
      <vt:lpstr>Traffic Control</vt:lpstr>
      <vt:lpstr>Agents</vt:lpstr>
      <vt:lpstr>File Generation</vt:lpstr>
      <vt:lpstr>Counterexamples</vt:lpstr>
      <vt:lpstr>Interfacing AV Infrastructure </vt:lpstr>
      <vt:lpstr>F1\10?</vt:lpstr>
      <vt:lpstr>Counterexamples</vt:lpstr>
      <vt:lpstr>Next Steps</vt:lpstr>
      <vt:lpstr>Next Steps: Proactive Driver Assistance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15</cp:revision>
  <dcterms:created xsi:type="dcterms:W3CDTF">2016-01-27T19:35:22Z</dcterms:created>
  <dcterms:modified xsi:type="dcterms:W3CDTF">2016-01-28T02:34:02Z</dcterms:modified>
</cp:coreProperties>
</file>